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7" r:id="rId10"/>
    <p:sldId id="266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42CFCF-B572-38CC-A62C-4DA992E87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C1A7AB9-F662-87CD-7512-52A6CCAB89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5F2212-7368-5A22-0DEE-8BB22A675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931A72-5D1F-70CD-72A3-F6EA30452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B93D6C7-13EE-AA9B-0609-CFCCFEA6B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3024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B2B2AE-C1BD-D7C4-5FF3-E33F7EF5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6CA538E-D20C-CB6D-12B0-BB380A2AE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CA2B50-BE12-E23F-5913-E72F21BBD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4206C9-6C72-59BE-23EE-2C5E7629D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423A90-9393-275D-FFF2-D3DE4EFF6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5486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113F058-107C-4428-2995-3DA8FC57E7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7B25857-E567-57AA-748A-F8D8BF4DC3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5EFDA2-225B-0247-97A3-4A4700CE5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16A11E-0DCB-0AC8-50A8-39E5016D6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92F7B3-6134-4AC1-620A-6764CA331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9733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E489BD-06F3-76C4-A598-D613092BA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4BAD9B-69DF-612C-2A9E-5E1A43D95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5A0DB7C-E4D8-02BE-5BC0-15147B86D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ED54BA-8C74-9D63-83A2-3623E6E76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FCA1A3-C196-A5AE-3D6A-AB2B13D27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2581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D77232-B6DD-F7D1-E240-F8C6E3808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7882C9-D9FC-BF7A-1D65-D75C1094F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D097D0-86AC-59E0-7D2D-A3A412E8F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9D500D-726E-AE01-2490-FB0DC9CE9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4E36CF-BBC6-4DB3-04B5-3C245C978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8993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75443E-B101-C770-9E75-8B53E4F05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269EB1-8B87-2C40-2F4A-41BEADCEF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222D376-4A8E-4ADB-C9DF-394DF314FD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BF89DB5-1F6F-3C57-7EBD-0495367E3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F7E67E5-6298-1E5D-E9AE-D836C3A77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133C7D-7248-08F8-B253-7932B6139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267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4512B0-58B7-428E-4319-2E4F5C06A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5D66CF0-8E84-A294-A0A3-A3EE2AD8F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EEF63CF-0BEA-F3DC-45F2-5A6FD5A46F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207C175-B403-1CD9-6AF4-FF2E240B53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88B85B6-47A9-90BF-9340-A21658714F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6B167E9-C295-F004-D2AD-9A1CB136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6EA348C-85F5-926C-7BAD-4BCDA2FB0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56DE11D-3FEA-99FB-AB73-060705F8E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86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B756D3-5BB2-09E4-B35F-074E6780D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98C2E6B-93AF-F7A7-23FA-A544FB753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8DA2E0-2457-B442-F893-C46CA8243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59D4CC-2096-55EE-1008-E4E12AFA7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733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F113657-12B1-D5F0-23DE-17FF5375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428D3CB-CECD-AC96-039B-65E3E0375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C48A4FB-8ACC-0E20-8FE3-DECDF27E3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1782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8E7D6A-B3E9-D7E9-3B3B-A9ED7A8FB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D77EE3-BA02-1714-FC1F-A81F7340A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86F6FD9-26DC-CC76-3387-5B785A9980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34CCB77-B064-EB2E-79AD-D0D6C0E41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C6E6F1D-0D47-907A-CA79-B16AA27B3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EA0A35-F815-24C3-242F-748AC03E4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9170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3FB91A-575D-0CD9-9F93-AA35C692A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183B7B8-6D33-5755-484E-8B544536AA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BA05300-2A28-2E4F-4A17-5DB0AD92F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83FC78E-731B-EB8D-CFF5-7821539AF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3E6805D-34C8-AA96-0BE0-773C49EBB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EAFFB7E-77D4-1370-1C11-2C3803536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4091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EE466CA-1ADB-8442-5C2A-E5DA7B72C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EBAA108-5EA2-051E-D9BA-FF8753A6C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F587CA-D7B4-1DD2-6409-418102022A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A2BFBF-B6CE-43B6-8B27-3B8CFCB48DB6}" type="datetimeFigureOut">
              <a:rPr lang="fr-FR" smtClean="0"/>
              <a:t>29/05/2023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BA562F-8F3F-ECE3-44D9-C3E3BEC31B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C12948-972E-1E05-5F43-5CFBD8017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FF882-D6D4-4897-9C7E-9B31BFA68F9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7405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fr/docs/Web/JavaScript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depen.io/trending" TargetMode="External"/><Relationship Id="rId4" Type="http://schemas.openxmlformats.org/officeDocument/2006/relationships/hyperlink" Target="https://www.w3schools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ase-de-donnees.com/mcd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5.png"/><Relationship Id="rId7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17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bâtiment, intérieur, arcade, musée&#10;&#10;Description générée automatiquement">
            <a:extLst>
              <a:ext uri="{FF2B5EF4-FFF2-40B4-BE49-F238E27FC236}">
                <a16:creationId xmlns:a16="http://schemas.microsoft.com/office/drawing/2014/main" id="{29BDBCBF-76A6-0031-4D7F-DAAF32F4A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00"/>
            <a:ext cx="12192000" cy="68949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E7CD4F-9836-8001-824B-2912C810B6DE}"/>
              </a:ext>
            </a:extLst>
          </p:cNvPr>
          <p:cNvSpPr/>
          <p:nvPr/>
        </p:nvSpPr>
        <p:spPr>
          <a:xfrm>
            <a:off x="1581425" y="2321974"/>
            <a:ext cx="9029149" cy="280211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00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C11A1AB-26A2-624C-4837-70424D654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266196"/>
            <a:ext cx="9144000" cy="2387600"/>
          </a:xfrm>
        </p:spPr>
        <p:txBody>
          <a:bodyPr/>
          <a:lstStyle/>
          <a:p>
            <a:r>
              <a:rPr lang="fr-FR" b="1" i="0" u="sng" dirty="0">
                <a:effectLst/>
                <a:latin typeface="Inseec U"/>
              </a:rPr>
              <a:t>Projet Technologique 2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C0A14A2-CD70-3DF0-7A1F-A37D570860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597664"/>
            <a:ext cx="9144000" cy="1994140"/>
          </a:xfrm>
        </p:spPr>
        <p:txBody>
          <a:bodyPr>
            <a:normAutofit/>
          </a:bodyPr>
          <a:lstStyle/>
          <a:p>
            <a:r>
              <a:rPr lang="fr-FR" b="1" u="sng" dirty="0"/>
              <a:t>Sujet 1 : Exposition virtuelle</a:t>
            </a:r>
          </a:p>
          <a:p>
            <a:endParaRPr lang="fr-FR" sz="1500" b="1" dirty="0"/>
          </a:p>
          <a:p>
            <a:r>
              <a:rPr lang="fr-FR" sz="1500" b="1" dirty="0" err="1"/>
              <a:t>Gemima</a:t>
            </a:r>
            <a:r>
              <a:rPr lang="fr-FR" sz="1500" b="1" dirty="0"/>
              <a:t> ONDELE POUROU / Jason </a:t>
            </a:r>
            <a:r>
              <a:rPr lang="fr-FR" sz="1500" b="1" dirty="0" err="1"/>
              <a:t>Stephene</a:t>
            </a:r>
            <a:r>
              <a:rPr lang="fr-FR" sz="1500" b="1" dirty="0"/>
              <a:t> MAMPOUYA / N’</a:t>
            </a:r>
            <a:r>
              <a:rPr lang="fr-FR" sz="1500" b="1" dirty="0" err="1"/>
              <a:t>Tcho</a:t>
            </a:r>
            <a:r>
              <a:rPr lang="fr-FR" sz="1500" b="1" dirty="0"/>
              <a:t> </a:t>
            </a:r>
            <a:r>
              <a:rPr lang="fr-FR" sz="1500" b="1" dirty="0" err="1"/>
              <a:t>Phanuel</a:t>
            </a:r>
            <a:r>
              <a:rPr lang="fr-FR" sz="1500" b="1" dirty="0"/>
              <a:t> Eliel KONE / Khalid OUMAROU GARBA</a:t>
            </a:r>
          </a:p>
        </p:txBody>
      </p:sp>
    </p:spTree>
    <p:extLst>
      <p:ext uri="{BB962C8B-B14F-4D97-AF65-F5344CB8AC3E}">
        <p14:creationId xmlns:p14="http://schemas.microsoft.com/office/powerpoint/2010/main" val="4157018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2109AC-B554-B0CB-91B2-71726F6D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SOURCES UTILISÉES :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057B16-2EF4-6BD6-8463-41D833F10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Cours BDD  BACH B1  2022-2023 (</a:t>
            </a:r>
            <a:r>
              <a:rPr lang="fr-FR" sz="1800" b="1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M. RAMDANE‑CHERIF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fr-FR" dirty="0">
                <a:hlinkClick r:id="rId3"/>
              </a:rPr>
              <a:t>https://developer.mozilla.org/fr/docs/Web/JavaScript</a:t>
            </a:r>
            <a:endParaRPr lang="de-DE" dirty="0"/>
          </a:p>
          <a:p>
            <a:pPr marL="0" indent="0">
              <a:buNone/>
            </a:pPr>
            <a:r>
              <a:rPr lang="fr-FR" dirty="0">
                <a:hlinkClick r:id="rId4"/>
              </a:rPr>
              <a:t>https://www.w3schools.com/</a:t>
            </a:r>
            <a:endParaRPr lang="de-DE" dirty="0"/>
          </a:p>
          <a:p>
            <a:pPr marL="0" indent="0">
              <a:buNone/>
            </a:pPr>
            <a:r>
              <a:rPr lang="fr-FR" dirty="0">
                <a:hlinkClick r:id="rId5"/>
              </a:rPr>
              <a:t>https://codepen.io/trending</a:t>
            </a:r>
            <a:endParaRPr lang="de-DE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7137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2417A9-830F-5D9A-71B9-14751D1FE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90863"/>
            <a:ext cx="4368602" cy="1956841"/>
          </a:xfrm>
        </p:spPr>
        <p:txBody>
          <a:bodyPr anchor="b">
            <a:normAutofit/>
          </a:bodyPr>
          <a:lstStyle/>
          <a:p>
            <a:r>
              <a:rPr lang="fr-FR" sz="5400" b="1" u="sng" dirty="0">
                <a:latin typeface="Inseec U"/>
              </a:rPr>
              <a:t>Sommaire :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F8A850-118F-4D34-EA06-EEB411608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algn="l" rtl="0" fontAlgn="base"/>
            <a:r>
              <a:rPr lang="fr-FR" sz="18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PRÉSENTATION DU PROJET 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1600" b="0" i="0" dirty="0">
              <a:solidFill>
                <a:srgbClr val="FFFFFF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fr-FR" sz="18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ORGANISATION ET RÉPARTITION DES TÂCHES 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1600" b="0" i="0" dirty="0">
              <a:solidFill>
                <a:srgbClr val="FFFFFF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fr-FR" sz="18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ALGORITHMES DE FONCTIONNALITÉS DU PROJET 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1600" b="0" i="0" dirty="0">
              <a:solidFill>
                <a:srgbClr val="FFFFFF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fr-FR" sz="18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BILAN DU PROJET 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1600" b="0" i="0" dirty="0">
              <a:solidFill>
                <a:srgbClr val="FFFFFF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fr-FR" sz="18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SOURCES UTILISÉES </a:t>
            </a:r>
            <a:endParaRPr lang="en-US" sz="1600" b="0" i="0" dirty="0">
              <a:solidFill>
                <a:srgbClr val="FFFFFF"/>
              </a:solidFill>
              <a:effectLst/>
              <a:latin typeface="Segoe UI" panose="020B0502040204020203" pitchFamily="34" charset="0"/>
            </a:endParaRP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E98839D1-6242-A26A-5141-F9384A3B5D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31" r="2366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62688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l="-37000" r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FAA999-FEA7-50F7-8BFE-E1312F05D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4400" b="1" i="0" u="sng" strike="noStrike" cap="all" dirty="0">
                <a:solidFill>
                  <a:srgbClr val="000000"/>
                </a:solidFill>
                <a:effectLst/>
                <a:latin typeface="Inseec U"/>
              </a:rPr>
              <a:t>PRÉSENTATION DU PROJET 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Inseec U"/>
              </a:rPr>
              <a:t>​</a:t>
            </a:r>
            <a:endParaRPr lang="fr-FR" dirty="0">
              <a:latin typeface="Inseec U"/>
            </a:endParaRP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5FCC110D-33D9-F3B0-DAB4-E7FD1700E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607161"/>
            <a:ext cx="3652153" cy="2250839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5DC7511-F93F-9D8F-3DEB-1205F3FE43F5}"/>
              </a:ext>
            </a:extLst>
          </p:cNvPr>
          <p:cNvSpPr txBox="1"/>
          <p:nvPr/>
        </p:nvSpPr>
        <p:spPr>
          <a:xfrm>
            <a:off x="77888" y="1467840"/>
            <a:ext cx="34385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fr-FR" b="1" i="0" u="sng" dirty="0">
                <a:effectLst/>
                <a:latin typeface="Söhne"/>
              </a:rPr>
              <a:t>Contexte et besoin utilisateur 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Söhne"/>
              </a:rPr>
              <a:t>Création d'un site Web pour promouvoir un musée auprès des écoles.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Söhne"/>
              </a:rPr>
              <a:t>Présentation virtuelle des œuvres pour les enseignants qui souhaitent visiter avec leur classe.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Söhne"/>
              </a:rPr>
              <a:t>Choix de différentes catégories d'œuvres.</a:t>
            </a:r>
          </a:p>
          <a:p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10DD7BD-5D33-D51C-5131-BB0CC39ABACC}"/>
              </a:ext>
            </a:extLst>
          </p:cNvPr>
          <p:cNvSpPr txBox="1"/>
          <p:nvPr/>
        </p:nvSpPr>
        <p:spPr>
          <a:xfrm>
            <a:off x="3687253" y="1467840"/>
            <a:ext cx="830723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fr-FR" b="1" i="0" u="sng" dirty="0">
                <a:effectLst/>
                <a:latin typeface="Söhne"/>
              </a:rPr>
              <a:t>Fonctionnalités 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Création d'un compte utilisateur avec validation par l'administrateur.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Gestion des comptes : validation, radiation et réinitialisation du mot de passe par l'administrateur.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Connexion au site avec adresse mail et mot de passe.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Page d'accueil avec présentation du musée et gestion des comptes utilisateurs.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Visite : écran général avec différentes catégories d'œuvres, redirige vers d'autres catégories ou l'écran d'accueil.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Visite : catégorie avec visualisation des œuvres et description détaillée, possibilité de "liker" une œuvre.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Gestion des œuvres par l'administrateur : ajout, suppression, modification de produits.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Profil utilisateur modifiable, à l'exception de l'adresse mail.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Contact et messagerie pour envoyer des mails à l'entreprise.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Notification de satisfaction du site de l'entreprise.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B5B7CE7-84E3-500F-CBB4-60CD473C74A2}"/>
              </a:ext>
            </a:extLst>
          </p:cNvPr>
          <p:cNvSpPr txBox="1"/>
          <p:nvPr/>
        </p:nvSpPr>
        <p:spPr>
          <a:xfrm>
            <a:off x="4123426" y="4830882"/>
            <a:ext cx="696295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fr-FR" b="1" i="0" u="sng" dirty="0">
                <a:effectLst/>
                <a:latin typeface="Söhne"/>
              </a:rPr>
              <a:t>Modèle commun des écrans 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Header avec le nom de l'entreprise, le logo et l'accès à la page personnelle de l'utilisateur connecté.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Barre de navigation entre les différentes pages.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Corps de la page spécifique à chaque écran.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 err="1">
                <a:effectLst/>
                <a:latin typeface="Inseec U"/>
              </a:rPr>
              <a:t>Footer</a:t>
            </a:r>
            <a:r>
              <a:rPr lang="fr-FR" sz="1400" b="1" i="0" dirty="0">
                <a:effectLst/>
                <a:latin typeface="Inseec U"/>
              </a:rPr>
              <a:t> avec les informations légales et l'adresse mail des concepteurs.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400" b="1" i="0" dirty="0">
                <a:effectLst/>
                <a:latin typeface="Inseec U"/>
              </a:rPr>
              <a:t>Possibilité de se rediriger vers l'écran d'accueil depuis tous les écrans.</a:t>
            </a:r>
          </a:p>
        </p:txBody>
      </p:sp>
    </p:spTree>
    <p:extLst>
      <p:ext uri="{BB962C8B-B14F-4D97-AF65-F5344CB8AC3E}">
        <p14:creationId xmlns:p14="http://schemas.microsoft.com/office/powerpoint/2010/main" val="1556850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9AAD31-10FC-84E5-24A4-166C87CA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ORGANISATION ET RÉPARTITION DES TÂCHES 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br>
              <a:rPr lang="en-US" sz="4000" b="0" i="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</a:b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3790317-33EB-A1CC-107B-553E215289FF}"/>
              </a:ext>
            </a:extLst>
          </p:cNvPr>
          <p:cNvSpPr txBox="1"/>
          <p:nvPr/>
        </p:nvSpPr>
        <p:spPr>
          <a:xfrm>
            <a:off x="9018198" y="2308018"/>
            <a:ext cx="280358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i="1" dirty="0" err="1"/>
              <a:t>Gemima</a:t>
            </a:r>
            <a:r>
              <a:rPr lang="fr-FR" sz="3200" b="1" i="1" dirty="0"/>
              <a:t> :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Visite : écran général avec différentes catégories d'œuvres, redirige vers d'autres catégories ou l'écran d'accueil.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Page d'accueil avec présentation du musée et gestion des comptes utilisateurs.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Profil utilisateur modifiable, à l'exception de l'adresse mail.</a:t>
            </a:r>
          </a:p>
          <a:p>
            <a:pPr marL="228600" indent="-228600">
              <a:buFont typeface="+mj-lt"/>
              <a:buAutoNum type="arabicPeriod"/>
            </a:pPr>
            <a:endParaRPr lang="fr-FR" sz="1200" b="1" i="0" dirty="0">
              <a:effectLst/>
              <a:latin typeface="Inseec U"/>
            </a:endParaRPr>
          </a:p>
          <a:p>
            <a:pPr marL="228600" indent="-228600">
              <a:buFont typeface="+mj-lt"/>
              <a:buAutoNum type="arabicPeriod"/>
            </a:pPr>
            <a:endParaRPr lang="fr-FR" sz="1200" b="1" i="0" dirty="0">
              <a:effectLst/>
              <a:latin typeface="Inseec U"/>
            </a:endParaRPr>
          </a:p>
          <a:p>
            <a:endParaRPr lang="fr-FR" sz="1200" b="1" i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91B6A59-4CDF-EEE1-47BF-6C5115ED60DF}"/>
              </a:ext>
            </a:extLst>
          </p:cNvPr>
          <p:cNvSpPr txBox="1"/>
          <p:nvPr/>
        </p:nvSpPr>
        <p:spPr>
          <a:xfrm>
            <a:off x="2892725" y="2326565"/>
            <a:ext cx="2803584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i="1" dirty="0"/>
              <a:t>Jason 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Création d'un compte utilisateur avec validation par l'administrateur.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Gestion des comptes : validation, radiation et réinitialisation du mot de passe par l'administrateur.</a:t>
            </a:r>
          </a:p>
          <a:p>
            <a:pPr marL="742950" lvl="1" indent="-285750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Gestion des œuvres par l'administrateur : ajout, suppression, modification de produits.</a:t>
            </a:r>
          </a:p>
          <a:p>
            <a:pPr marL="742950" lvl="1" indent="-285750" algn="l">
              <a:buFont typeface="+mj-lt"/>
              <a:buAutoNum type="arabicPeriod"/>
            </a:pPr>
            <a:endParaRPr lang="fr-FR" sz="1200" b="1" i="0" dirty="0">
              <a:effectLst/>
              <a:latin typeface="Inseec U"/>
            </a:endParaRPr>
          </a:p>
          <a:p>
            <a:pPr algn="ctr"/>
            <a:endParaRPr lang="fr-FR" sz="1200" b="1" i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3B9A734-B804-C912-D2AD-283588C7CDFD}"/>
              </a:ext>
            </a:extLst>
          </p:cNvPr>
          <p:cNvSpPr txBox="1"/>
          <p:nvPr/>
        </p:nvSpPr>
        <p:spPr>
          <a:xfrm>
            <a:off x="6096000" y="2322834"/>
            <a:ext cx="2803584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i="1" dirty="0"/>
              <a:t>Khalid :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Visite : catégorie avec visualisation des œuvres et description détaillée, possibilité de "liker" une œuvre.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dirty="0">
                <a:latin typeface="Inseec U"/>
              </a:rPr>
              <a:t>Option premium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Header avec le nom de l'entreprise, le logo et l'accès à la page personnelle de l'utilisateur connecté.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 err="1">
                <a:effectLst/>
                <a:latin typeface="Inseec U"/>
              </a:rPr>
              <a:t>Footer</a:t>
            </a:r>
            <a:r>
              <a:rPr lang="fr-FR" sz="1200" b="1" i="0" dirty="0">
                <a:effectLst/>
                <a:latin typeface="Inseec U"/>
              </a:rPr>
              <a:t> avec les informations légales et l'adresse mail des concepteurs. Possibilité de se rediriger vers l'écran d'accueil depuis tous les écrans.</a:t>
            </a:r>
          </a:p>
          <a:p>
            <a:pPr marL="228600" indent="-228600">
              <a:buFont typeface="+mj-lt"/>
              <a:buAutoNum type="arabicPeriod"/>
            </a:pPr>
            <a:endParaRPr lang="fr-FR" sz="1200" b="1" i="0" dirty="0">
              <a:effectLst/>
              <a:latin typeface="Inseec U"/>
            </a:endParaRPr>
          </a:p>
          <a:p>
            <a:pPr marL="228600" indent="-228600">
              <a:buFont typeface="+mj-lt"/>
              <a:buAutoNum type="arabicPeriod"/>
            </a:pPr>
            <a:endParaRPr lang="fr-FR" sz="1200" b="1" i="1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A0696AF-A53B-5C3E-6D0F-94BCD805A7AC}"/>
              </a:ext>
            </a:extLst>
          </p:cNvPr>
          <p:cNvSpPr txBox="1"/>
          <p:nvPr/>
        </p:nvSpPr>
        <p:spPr>
          <a:xfrm>
            <a:off x="370218" y="2308018"/>
            <a:ext cx="280358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i="1" dirty="0" err="1"/>
              <a:t>Phanuel</a:t>
            </a:r>
            <a:r>
              <a:rPr lang="fr-FR" sz="3200" b="1" i="1" dirty="0"/>
              <a:t> :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Notification de satisfaction du site de l'entreprise</a:t>
            </a:r>
            <a:endParaRPr lang="fr-FR" sz="1200" b="1" i="1" dirty="0">
              <a:effectLst/>
              <a:latin typeface="Inseec U"/>
            </a:endParaRP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Visite : écran général avec différentes catégories d'œuvres, redirige vers d'autres catégories ou l'écran d'accueil.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Inseec U"/>
              </a:rPr>
              <a:t>Page d'accueil avec présentation du musée et gestion des comptes utilisateurs.</a:t>
            </a:r>
          </a:p>
          <a:p>
            <a:pPr marL="228600" indent="-228600">
              <a:buFont typeface="+mj-lt"/>
              <a:buAutoNum type="arabicPeriod"/>
            </a:pPr>
            <a:endParaRPr lang="fr-FR" sz="1200" b="1" i="0" dirty="0">
              <a:effectLst/>
              <a:latin typeface="Inseec U"/>
            </a:endParaRPr>
          </a:p>
          <a:p>
            <a:endParaRPr lang="fr-FR" sz="1200" b="1" i="1" dirty="0"/>
          </a:p>
        </p:txBody>
      </p:sp>
    </p:spTree>
    <p:extLst>
      <p:ext uri="{BB962C8B-B14F-4D97-AF65-F5344CB8AC3E}">
        <p14:creationId xmlns:p14="http://schemas.microsoft.com/office/powerpoint/2010/main" val="2634844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AEFCFB-3B86-4738-7FC2-C425E02C2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4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ALGORITHMES DE FONCTIONNALITÉS DU PROJET 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​: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BE69F25-D7C4-AD6C-A279-85F951E1D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89262" y="2264586"/>
            <a:ext cx="8372500" cy="4434427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9573EF4-8A6B-95AA-A5C0-A84B464B7DE1}"/>
              </a:ext>
            </a:extLst>
          </p:cNvPr>
          <p:cNvSpPr txBox="1"/>
          <p:nvPr/>
        </p:nvSpPr>
        <p:spPr>
          <a:xfrm>
            <a:off x="931652" y="1802921"/>
            <a:ext cx="5164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0" dirty="0">
                <a:solidFill>
                  <a:srgbClr val="DA4453"/>
                </a:solidFill>
                <a:effectLst/>
                <a:latin typeface="roboto slab" panose="020B0604020202020204" pitchFamily="2" charset="0"/>
              </a:rPr>
              <a:t>MCD (Modèle Conceptuel des Données) :</a:t>
            </a:r>
          </a:p>
          <a:p>
            <a:endParaRPr lang="fr-FR" b="0" i="0" u="none" strike="noStrike" dirty="0">
              <a:solidFill>
                <a:srgbClr val="1A0DAB"/>
              </a:solidFill>
              <a:effectLst/>
              <a:latin typeface="arial" panose="020B0604020202020204" pitchFamily="34" charset="0"/>
              <a:hlinkClick r:id="rId4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7992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FAFF8B-6F78-9E47-03B0-09F401810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494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fr-FR" sz="44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ALGORITHMES DE FONCTIONNALITÉS DU PROJET 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​:</a:t>
            </a:r>
            <a:br>
              <a:rPr lang="en-US" sz="4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I – Gestion des </a:t>
            </a:r>
            <a:r>
              <a:rPr lang="en-US" sz="2800" b="1" dirty="0" err="1">
                <a:solidFill>
                  <a:srgbClr val="000000"/>
                </a:solidFill>
                <a:latin typeface="Calibri" panose="020F0502020204030204" pitchFamily="34" charset="0"/>
              </a:rPr>
              <a:t>Comptes</a:t>
            </a:r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 :</a:t>
            </a:r>
            <a:endParaRPr lang="fr-FR" b="1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5F73CC19-1D57-87DC-8416-15F2B26FD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9276" y="2201443"/>
            <a:ext cx="1879600" cy="1879600"/>
          </a:xfrm>
          <a:prstGeom prst="rect">
            <a:avLst/>
          </a:prstGeom>
        </p:spPr>
      </p:pic>
      <p:sp>
        <p:nvSpPr>
          <p:cNvPr id="5" name="Bulle narrative : ronde 4">
            <a:extLst>
              <a:ext uri="{FF2B5EF4-FFF2-40B4-BE49-F238E27FC236}">
                <a16:creationId xmlns:a16="http://schemas.microsoft.com/office/drawing/2014/main" id="{FD639069-1F58-DDEA-5A3B-DCA136D3CED5}"/>
              </a:ext>
            </a:extLst>
          </p:cNvPr>
          <p:cNvSpPr/>
          <p:nvPr/>
        </p:nvSpPr>
        <p:spPr>
          <a:xfrm>
            <a:off x="1985315" y="1535891"/>
            <a:ext cx="2019300" cy="892325"/>
          </a:xfrm>
          <a:prstGeom prst="wedgeEllipseCallou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79E3A49-3BCF-F68B-CEDA-C8F86EFCEC4A}"/>
              </a:ext>
            </a:extLst>
          </p:cNvPr>
          <p:cNvSpPr txBox="1"/>
          <p:nvPr/>
        </p:nvSpPr>
        <p:spPr>
          <a:xfrm>
            <a:off x="2229791" y="1690688"/>
            <a:ext cx="162312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/>
              <a:t>Je crée un compte avec mon adresse mail et un mot de passe </a:t>
            </a:r>
          </a:p>
        </p:txBody>
      </p:sp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1C77BF9C-FA71-8BBB-BFDB-BCA0AD47650C}"/>
              </a:ext>
            </a:extLst>
          </p:cNvPr>
          <p:cNvSpPr/>
          <p:nvPr/>
        </p:nvSpPr>
        <p:spPr>
          <a:xfrm>
            <a:off x="3432916" y="2884447"/>
            <a:ext cx="3725013" cy="527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E86AEE7-6249-A7EF-C04A-0AE451788724}"/>
              </a:ext>
            </a:extLst>
          </p:cNvPr>
          <p:cNvSpPr txBox="1"/>
          <p:nvPr/>
        </p:nvSpPr>
        <p:spPr>
          <a:xfrm>
            <a:off x="3230765" y="2335900"/>
            <a:ext cx="41293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/>
              <a:t>Les informations fournit par l’utilisateur sont transmise à la base de donnée mais l’ utilisateur ne peut pas accéder au site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022D8AC-5A99-7FA2-5453-DB69CDAA1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328" y="1569263"/>
            <a:ext cx="1879600" cy="2312478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2D371D43-6D38-5E64-88AD-315FF9000036}"/>
              </a:ext>
            </a:extLst>
          </p:cNvPr>
          <p:cNvSpPr txBox="1"/>
          <p:nvPr/>
        </p:nvSpPr>
        <p:spPr>
          <a:xfrm>
            <a:off x="7869328" y="3896377"/>
            <a:ext cx="2195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Base de donnée </a:t>
            </a:r>
          </a:p>
        </p:txBody>
      </p:sp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3AF9150B-5B83-D511-5AB7-E48C262BC7F0}"/>
              </a:ext>
            </a:extLst>
          </p:cNvPr>
          <p:cNvSpPr/>
          <p:nvPr/>
        </p:nvSpPr>
        <p:spPr>
          <a:xfrm rot="2335219">
            <a:off x="1923245" y="4647906"/>
            <a:ext cx="2279967" cy="6079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C5F06E9-4A3E-04EA-4104-55AEA4973259}"/>
              </a:ext>
            </a:extLst>
          </p:cNvPr>
          <p:cNvSpPr txBox="1"/>
          <p:nvPr/>
        </p:nvSpPr>
        <p:spPr>
          <a:xfrm rot="2306757">
            <a:off x="1174582" y="4813137"/>
            <a:ext cx="25885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Requête de création de compte (En attente de validation )</a:t>
            </a:r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534096B9-70DD-DEA8-32D8-69B9B39B4B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0698" y="4529309"/>
            <a:ext cx="1926286" cy="1926286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F933D9A2-456F-B910-FB89-945765E36F94}"/>
              </a:ext>
            </a:extLst>
          </p:cNvPr>
          <p:cNvSpPr txBox="1"/>
          <p:nvPr/>
        </p:nvSpPr>
        <p:spPr>
          <a:xfrm>
            <a:off x="4141142" y="6458632"/>
            <a:ext cx="1940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Admin </a:t>
            </a:r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6E914337-7A45-61DE-BCF0-40024D591392}"/>
              </a:ext>
            </a:extLst>
          </p:cNvPr>
          <p:cNvSpPr/>
          <p:nvPr/>
        </p:nvSpPr>
        <p:spPr>
          <a:xfrm rot="19595106">
            <a:off x="6191837" y="4553705"/>
            <a:ext cx="2195060" cy="603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14645FF-9661-39C7-C7AF-3D4719EB241D}"/>
              </a:ext>
            </a:extLst>
          </p:cNvPr>
          <p:cNvSpPr txBox="1"/>
          <p:nvPr/>
        </p:nvSpPr>
        <p:spPr>
          <a:xfrm rot="19562724">
            <a:off x="6329217" y="5018891"/>
            <a:ext cx="2320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L’admin valide le compte 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B98C5ACA-6425-835F-4714-7005B6DB08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28321" y="4738434"/>
            <a:ext cx="922289" cy="922289"/>
          </a:xfrm>
          <a:prstGeom prst="rect">
            <a:avLst/>
          </a:prstGeom>
        </p:spPr>
      </p:pic>
      <p:sp>
        <p:nvSpPr>
          <p:cNvPr id="18" name="Flèche : droite 17">
            <a:extLst>
              <a:ext uri="{FF2B5EF4-FFF2-40B4-BE49-F238E27FC236}">
                <a16:creationId xmlns:a16="http://schemas.microsoft.com/office/drawing/2014/main" id="{838C3A71-44D9-DA42-6DEE-9E29C72C564C}"/>
              </a:ext>
            </a:extLst>
          </p:cNvPr>
          <p:cNvSpPr/>
          <p:nvPr/>
        </p:nvSpPr>
        <p:spPr>
          <a:xfrm>
            <a:off x="10064388" y="5014912"/>
            <a:ext cx="83077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740B9452-5339-C038-0B90-7DD7C8516C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93114">
            <a:off x="8305301" y="4467244"/>
            <a:ext cx="857591" cy="40846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40D466C2-0883-7FD1-D065-26A569BDAF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1654" y="4795310"/>
            <a:ext cx="830774" cy="1034266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4071FF9E-E2AF-FB2C-508A-C5942D3CF522}"/>
              </a:ext>
            </a:extLst>
          </p:cNvPr>
          <p:cNvSpPr txBox="1"/>
          <p:nvPr/>
        </p:nvSpPr>
        <p:spPr>
          <a:xfrm>
            <a:off x="10012864" y="4460979"/>
            <a:ext cx="830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Accès au site </a:t>
            </a:r>
          </a:p>
        </p:txBody>
      </p:sp>
    </p:spTree>
    <p:extLst>
      <p:ext uri="{BB962C8B-B14F-4D97-AF65-F5344CB8AC3E}">
        <p14:creationId xmlns:p14="http://schemas.microsoft.com/office/powerpoint/2010/main" val="1626483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AAEE4141-90CA-D7CE-9734-362509BAA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30" y="3090633"/>
            <a:ext cx="1609356" cy="103426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1D3FE65-B090-F1B3-818D-D3A9FEC4C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8541"/>
            <a:ext cx="10515600" cy="1325563"/>
          </a:xfrm>
        </p:spPr>
        <p:txBody>
          <a:bodyPr/>
          <a:lstStyle/>
          <a:p>
            <a:r>
              <a:rPr lang="fr-FR" sz="44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ALGORITHMES DE FONCTIONNALITÉS DU PROJET 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​: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E02C9871-13DB-685C-B195-E08209115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2500846"/>
            <a:ext cx="1106920" cy="110692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7B89038-B8B7-0F5D-C299-2C96365F75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6175" y="2924926"/>
            <a:ext cx="1106920" cy="1365680"/>
          </a:xfrm>
          <a:prstGeom prst="rect">
            <a:avLst/>
          </a:prstGeom>
        </p:spPr>
      </p:pic>
      <p:sp>
        <p:nvSpPr>
          <p:cNvPr id="6" name="Flèche : droite 5">
            <a:extLst>
              <a:ext uri="{FF2B5EF4-FFF2-40B4-BE49-F238E27FC236}">
                <a16:creationId xmlns:a16="http://schemas.microsoft.com/office/drawing/2014/main" id="{FD926AE3-737E-B40C-4F75-22F1C859953A}"/>
              </a:ext>
            </a:extLst>
          </p:cNvPr>
          <p:cNvSpPr/>
          <p:nvPr/>
        </p:nvSpPr>
        <p:spPr>
          <a:xfrm>
            <a:off x="2225616" y="3426560"/>
            <a:ext cx="1369384" cy="439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5C52968-6BC6-ADA3-9D57-E0CC01283451}"/>
              </a:ext>
            </a:extLst>
          </p:cNvPr>
          <p:cNvSpPr txBox="1"/>
          <p:nvPr/>
        </p:nvSpPr>
        <p:spPr>
          <a:xfrm>
            <a:off x="234590" y="4124899"/>
            <a:ext cx="2035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Admin à partir du site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DCF4BE-2644-62BB-5427-534BBF1368FA}"/>
              </a:ext>
            </a:extLst>
          </p:cNvPr>
          <p:cNvSpPr txBox="1"/>
          <p:nvPr/>
        </p:nvSpPr>
        <p:spPr>
          <a:xfrm>
            <a:off x="2139352" y="3112698"/>
            <a:ext cx="1293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Contrôle 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82F9B7A-F0A2-DABB-EBB9-65917EAE3D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8452" y="4235935"/>
            <a:ext cx="2194750" cy="493819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75E2C7F2-9498-59A1-01C1-D1260CA5207D}"/>
              </a:ext>
            </a:extLst>
          </p:cNvPr>
          <p:cNvSpPr/>
          <p:nvPr/>
        </p:nvSpPr>
        <p:spPr>
          <a:xfrm rot="20041090">
            <a:off x="5064288" y="2558156"/>
            <a:ext cx="2194750" cy="3799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604BB80-04F2-EC62-D0F3-69D2ADE313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983613">
            <a:off x="5143543" y="4115341"/>
            <a:ext cx="2036240" cy="1164437"/>
          </a:xfrm>
          <a:prstGeom prst="rect">
            <a:avLst/>
          </a:prstGeom>
        </p:spPr>
      </p:pic>
      <p:sp>
        <p:nvSpPr>
          <p:cNvPr id="13" name="Organigramme : Procédé 12">
            <a:extLst>
              <a:ext uri="{FF2B5EF4-FFF2-40B4-BE49-F238E27FC236}">
                <a16:creationId xmlns:a16="http://schemas.microsoft.com/office/drawing/2014/main" id="{A2AE1A4D-B592-0F71-4174-23C1DC1077B6}"/>
              </a:ext>
            </a:extLst>
          </p:cNvPr>
          <p:cNvSpPr/>
          <p:nvPr/>
        </p:nvSpPr>
        <p:spPr>
          <a:xfrm>
            <a:off x="7936302" y="1664898"/>
            <a:ext cx="2234241" cy="1325563"/>
          </a:xfrm>
          <a:prstGeom prst="flowChartProcess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Organigramme : Procédé 14">
            <a:extLst>
              <a:ext uri="{FF2B5EF4-FFF2-40B4-BE49-F238E27FC236}">
                <a16:creationId xmlns:a16="http://schemas.microsoft.com/office/drawing/2014/main" id="{E0E17649-EF4A-DED8-327B-2819EB49772A}"/>
              </a:ext>
            </a:extLst>
          </p:cNvPr>
          <p:cNvSpPr/>
          <p:nvPr/>
        </p:nvSpPr>
        <p:spPr>
          <a:xfrm>
            <a:off x="7936302" y="4771230"/>
            <a:ext cx="2234241" cy="1325563"/>
          </a:xfrm>
          <a:prstGeom prst="flowChartProcess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C41641F6-B927-1E3A-C6AC-EACA9BB25CF3}"/>
              </a:ext>
            </a:extLst>
          </p:cNvPr>
          <p:cNvSpPr txBox="1"/>
          <p:nvPr/>
        </p:nvSpPr>
        <p:spPr>
          <a:xfrm>
            <a:off x="8065698" y="1665465"/>
            <a:ext cx="206171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i="0" u="sng" dirty="0">
                <a:effectLst/>
                <a:latin typeface="Söhne Mono"/>
              </a:rPr>
              <a:t>Gestion des comptes </a:t>
            </a:r>
          </a:p>
          <a:p>
            <a:endParaRPr lang="fr-FR" sz="1400" b="1" dirty="0">
              <a:latin typeface="Söhne Mono"/>
            </a:endParaRP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Söhne Mono"/>
              </a:rPr>
              <a:t>Validation   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Söhne Mono"/>
              </a:rPr>
              <a:t>Radiation  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Söhne Mono"/>
              </a:rPr>
              <a:t>Réinitialisation du mot de  passe </a:t>
            </a:r>
            <a:endParaRPr lang="fr-FR" sz="1200" b="1" dirty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3292229B-BDC8-E3C0-82EF-AD358C6E26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61239" y="1357775"/>
            <a:ext cx="1255167" cy="1255167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53D58499-517F-95C9-BF0A-D3F0C94978CD}"/>
              </a:ext>
            </a:extLst>
          </p:cNvPr>
          <p:cNvSpPr txBox="1"/>
          <p:nvPr/>
        </p:nvSpPr>
        <p:spPr>
          <a:xfrm>
            <a:off x="8135844" y="4910791"/>
            <a:ext cx="1835156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i="0" u="sng" dirty="0">
                <a:effectLst/>
                <a:latin typeface="Söhne Mono"/>
              </a:rPr>
              <a:t>Gestion des œuvres </a:t>
            </a:r>
          </a:p>
          <a:p>
            <a:endParaRPr lang="fr-FR" sz="1200" b="0" i="0" dirty="0">
              <a:effectLst/>
              <a:latin typeface="Söhne Mono"/>
            </a:endParaRP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Söhne Mono"/>
              </a:rPr>
              <a:t> Ajout  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Söhne Mono"/>
              </a:rPr>
              <a:t>Suppression  </a:t>
            </a:r>
          </a:p>
          <a:p>
            <a:pPr marL="228600" indent="-228600">
              <a:buFont typeface="+mj-lt"/>
              <a:buAutoNum type="arabicPeriod"/>
            </a:pPr>
            <a:r>
              <a:rPr lang="fr-FR" sz="1200" b="1" i="0" dirty="0">
                <a:effectLst/>
                <a:latin typeface="Söhne Mono"/>
              </a:rPr>
              <a:t>Modification </a:t>
            </a:r>
            <a:endParaRPr lang="fr-FR" sz="1200" b="1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1190D48F-47D8-D32E-7DDA-BB83F0B9CB9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81659" y="4142112"/>
            <a:ext cx="976851" cy="125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909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0CA164-3A99-2EC0-D0A4-A20579A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521"/>
            <a:ext cx="10515600" cy="1325563"/>
          </a:xfrm>
        </p:spPr>
        <p:txBody>
          <a:bodyPr/>
          <a:lstStyle/>
          <a:p>
            <a:r>
              <a:rPr lang="fr-FR" sz="4400" b="0" i="0" u="none" strike="noStrike" cap="all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ALGORITHMES DE FONCTIONNALITÉS DU PROJET 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​: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598BCD6-03C4-D583-7087-E4CF7284F7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0180" y="2547499"/>
            <a:ext cx="1877731" cy="1877731"/>
          </a:xfrm>
          <a:prstGeom prst="rect">
            <a:avLst/>
          </a:prstGeom>
        </p:spPr>
      </p:pic>
      <p:sp>
        <p:nvSpPr>
          <p:cNvPr id="6" name="Bulle narrative : ronde 5">
            <a:extLst>
              <a:ext uri="{FF2B5EF4-FFF2-40B4-BE49-F238E27FC236}">
                <a16:creationId xmlns:a16="http://schemas.microsoft.com/office/drawing/2014/main" id="{DF2F02F0-BAE9-9297-0ED6-9E17E5BE9106}"/>
              </a:ext>
            </a:extLst>
          </p:cNvPr>
          <p:cNvSpPr/>
          <p:nvPr/>
        </p:nvSpPr>
        <p:spPr>
          <a:xfrm>
            <a:off x="1984334" y="1547805"/>
            <a:ext cx="2113472" cy="1162224"/>
          </a:xfrm>
          <a:prstGeom prst="wedgeEllipseCallou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ED3BDD2-72DE-53BB-1ABB-1530CE637487}"/>
              </a:ext>
            </a:extLst>
          </p:cNvPr>
          <p:cNvSpPr txBox="1"/>
          <p:nvPr/>
        </p:nvSpPr>
        <p:spPr>
          <a:xfrm>
            <a:off x="2323594" y="1651517"/>
            <a:ext cx="15254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J’ai remarqué une anomalie sur le site je vais informer les responsables.</a:t>
            </a:r>
          </a:p>
          <a:p>
            <a:endParaRPr lang="fr-FR" sz="1200" dirty="0"/>
          </a:p>
          <a:p>
            <a:endParaRPr lang="fr-FR" sz="1200" dirty="0"/>
          </a:p>
          <a:p>
            <a:endParaRPr lang="fr-FR" sz="1200" dirty="0"/>
          </a:p>
          <a:p>
            <a:endParaRPr lang="fr-FR" sz="1200" dirty="0"/>
          </a:p>
          <a:p>
            <a:endParaRPr lang="fr-FR" sz="1200" dirty="0"/>
          </a:p>
        </p:txBody>
      </p:sp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8FB19C80-87FB-B93F-A816-7B4B0D22497A}"/>
              </a:ext>
            </a:extLst>
          </p:cNvPr>
          <p:cNvSpPr/>
          <p:nvPr/>
        </p:nvSpPr>
        <p:spPr>
          <a:xfrm>
            <a:off x="3135929" y="3046549"/>
            <a:ext cx="2050162" cy="5666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89DA2D4-B057-8D08-855E-48AD8B6744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4475" y="2624304"/>
            <a:ext cx="1109568" cy="1365622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77BC981D-2C2F-5DFD-3EA3-C8303D4666E6}"/>
              </a:ext>
            </a:extLst>
          </p:cNvPr>
          <p:cNvSpPr txBox="1"/>
          <p:nvPr/>
        </p:nvSpPr>
        <p:spPr>
          <a:xfrm>
            <a:off x="2405278" y="3587319"/>
            <a:ext cx="3180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/>
              <a:t>Le message de l’utilisateur est stocké dans la base de donné </a:t>
            </a:r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EC407EAF-D824-5D6D-1342-078303FE5B1C}"/>
              </a:ext>
            </a:extLst>
          </p:cNvPr>
          <p:cNvSpPr/>
          <p:nvPr/>
        </p:nvSpPr>
        <p:spPr>
          <a:xfrm>
            <a:off x="6881534" y="3121267"/>
            <a:ext cx="2432141" cy="5691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2B2CB944-604F-4302-D475-5ECD3AD081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1166" y="2343863"/>
            <a:ext cx="1926503" cy="1926503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464CA9A7-5D4D-952F-EAFB-55F0B0264C30}"/>
              </a:ext>
            </a:extLst>
          </p:cNvPr>
          <p:cNvSpPr txBox="1"/>
          <p:nvPr/>
        </p:nvSpPr>
        <p:spPr>
          <a:xfrm>
            <a:off x="6881534" y="3690418"/>
            <a:ext cx="2340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/>
              <a:t>L’admin prend connaissance du message </a:t>
            </a:r>
          </a:p>
        </p:txBody>
      </p:sp>
      <p:sp>
        <p:nvSpPr>
          <p:cNvPr id="15" name="Flèche : angle droit à deux pointes 14">
            <a:extLst>
              <a:ext uri="{FF2B5EF4-FFF2-40B4-BE49-F238E27FC236}">
                <a16:creationId xmlns:a16="http://schemas.microsoft.com/office/drawing/2014/main" id="{5D1F0F77-4383-0E77-3C8A-C7B9902C2EEB}"/>
              </a:ext>
            </a:extLst>
          </p:cNvPr>
          <p:cNvSpPr/>
          <p:nvPr/>
        </p:nvSpPr>
        <p:spPr>
          <a:xfrm>
            <a:off x="7280695" y="4738638"/>
            <a:ext cx="3355676" cy="1134739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8F0CD8A-8013-26CD-B583-7C2901743E28}"/>
              </a:ext>
            </a:extLst>
          </p:cNvPr>
          <p:cNvSpPr txBox="1"/>
          <p:nvPr/>
        </p:nvSpPr>
        <p:spPr>
          <a:xfrm>
            <a:off x="7476545" y="5805577"/>
            <a:ext cx="3027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/>
              <a:t>L’admin répond (la réponse est stocké dans la base de donnée) 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48F4DA68-A473-6274-ACB5-9C663B944E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1966" y="4803190"/>
            <a:ext cx="1109568" cy="1371719"/>
          </a:xfrm>
          <a:prstGeom prst="rect">
            <a:avLst/>
          </a:prstGeom>
        </p:spPr>
      </p:pic>
      <p:sp>
        <p:nvSpPr>
          <p:cNvPr id="18" name="Flèche : angle droit à deux pointes 17">
            <a:extLst>
              <a:ext uri="{FF2B5EF4-FFF2-40B4-BE49-F238E27FC236}">
                <a16:creationId xmlns:a16="http://schemas.microsoft.com/office/drawing/2014/main" id="{21EA085D-FBF2-9513-9DC8-DF7EB58AA520}"/>
              </a:ext>
            </a:extLst>
          </p:cNvPr>
          <p:cNvSpPr/>
          <p:nvPr/>
        </p:nvSpPr>
        <p:spPr>
          <a:xfrm rot="10800000" flipV="1">
            <a:off x="1285563" y="4794536"/>
            <a:ext cx="3700732" cy="1134739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63AC5E6A-B034-A374-37A0-0B9D2AB5FFDF}"/>
              </a:ext>
            </a:extLst>
          </p:cNvPr>
          <p:cNvSpPr txBox="1"/>
          <p:nvPr/>
        </p:nvSpPr>
        <p:spPr>
          <a:xfrm>
            <a:off x="1440610" y="5841800"/>
            <a:ext cx="3274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L’utilisateur reçoit la réponse.</a:t>
            </a:r>
          </a:p>
        </p:txBody>
      </p:sp>
    </p:spTree>
    <p:extLst>
      <p:ext uri="{BB962C8B-B14F-4D97-AF65-F5344CB8AC3E}">
        <p14:creationId xmlns:p14="http://schemas.microsoft.com/office/powerpoint/2010/main" val="2084147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D48CC4-2FC6-9F6E-3208-5A67481F1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3931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8800" b="1" i="1" strike="noStrike" cap="all" dirty="0">
                <a:solidFill>
                  <a:srgbClr val="000000"/>
                </a:solidFill>
                <a:effectLst/>
                <a:latin typeface="Inseec U"/>
              </a:rPr>
              <a:t>BILAN DU PROJET </a:t>
            </a:r>
            <a:endParaRPr lang="fr-FR" sz="8800" b="1" i="1" dirty="0">
              <a:latin typeface="Inseec U"/>
            </a:endParaRPr>
          </a:p>
        </p:txBody>
      </p:sp>
    </p:spTree>
    <p:extLst>
      <p:ext uri="{BB962C8B-B14F-4D97-AF65-F5344CB8AC3E}">
        <p14:creationId xmlns:p14="http://schemas.microsoft.com/office/powerpoint/2010/main" val="16879660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691</Words>
  <Application>Microsoft Office PowerPoint</Application>
  <PresentationFormat>Grand écran</PresentationFormat>
  <Paragraphs>89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21" baseType="lpstr">
      <vt:lpstr>Arial</vt:lpstr>
      <vt:lpstr>Arial</vt:lpstr>
      <vt:lpstr>Calibri</vt:lpstr>
      <vt:lpstr>Calibri Light</vt:lpstr>
      <vt:lpstr>Inseec U</vt:lpstr>
      <vt:lpstr>montserrat</vt:lpstr>
      <vt:lpstr>roboto slab</vt:lpstr>
      <vt:lpstr>Segoe UI</vt:lpstr>
      <vt:lpstr>Söhne</vt:lpstr>
      <vt:lpstr>Söhne Mono</vt:lpstr>
      <vt:lpstr>Thème Office</vt:lpstr>
      <vt:lpstr>Projet Technologique 2</vt:lpstr>
      <vt:lpstr>Sommaire :</vt:lpstr>
      <vt:lpstr>PRÉSENTATION DU PROJET ​</vt:lpstr>
      <vt:lpstr>ORGANISATION ET RÉPARTITION DES TÂCHES ​ </vt:lpstr>
      <vt:lpstr>ALGORITHMES DE FONCTIONNALITÉS DU PROJET ​:</vt:lpstr>
      <vt:lpstr>ALGORITHMES DE FONCTIONNALITÉS DU PROJET ​: I – Gestion des Comptes :</vt:lpstr>
      <vt:lpstr>ALGORITHMES DE FONCTIONNALITÉS DU PROJET ​:</vt:lpstr>
      <vt:lpstr>ALGORITHMES DE FONCTIONNALITÉS DU PROJET ​:</vt:lpstr>
      <vt:lpstr>BILAN DU PROJET </vt:lpstr>
      <vt:lpstr>SOURCES UTILISÉES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Technologique 2</dc:title>
  <dc:creator>khalid oumarou garba</dc:creator>
  <cp:lastModifiedBy>khalid oumarou garba</cp:lastModifiedBy>
  <cp:revision>5</cp:revision>
  <dcterms:created xsi:type="dcterms:W3CDTF">2023-05-28T22:23:07Z</dcterms:created>
  <dcterms:modified xsi:type="dcterms:W3CDTF">2023-05-29T13:05:02Z</dcterms:modified>
</cp:coreProperties>
</file>

<file path=docProps/thumbnail.jpeg>
</file>